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04" r:id="rId2"/>
    <p:sldId id="257" r:id="rId3"/>
    <p:sldId id="264" r:id="rId4"/>
    <p:sldId id="261" r:id="rId5"/>
    <p:sldId id="262" r:id="rId6"/>
    <p:sldId id="259" r:id="rId7"/>
    <p:sldId id="258" r:id="rId8"/>
    <p:sldId id="305" r:id="rId9"/>
    <p:sldId id="266" r:id="rId10"/>
    <p:sldId id="323" r:id="rId11"/>
    <p:sldId id="324" r:id="rId12"/>
    <p:sldId id="325" r:id="rId13"/>
    <p:sldId id="334" r:id="rId14"/>
    <p:sldId id="333" r:id="rId15"/>
    <p:sldId id="335" r:id="rId16"/>
    <p:sldId id="326" r:id="rId17"/>
    <p:sldId id="327" r:id="rId18"/>
    <p:sldId id="351" r:id="rId19"/>
    <p:sldId id="352" r:id="rId20"/>
    <p:sldId id="353" r:id="rId21"/>
    <p:sldId id="35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8" d="100"/>
          <a:sy n="78"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9594C-9E34-4D2C-BF9E-D5255F6C07D5}" type="datetimeFigureOut">
              <a:rPr lang="en-IN" smtClean="0"/>
              <a:t>14-07-2023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38AFA-67B9-49C3-8705-CC6DCC87126A}" type="slidenum">
              <a:rPr lang="en-IN" smtClean="0"/>
              <a:t>‹#›</a:t>
            </a:fld>
            <a:endParaRPr lang="en-IN"/>
          </a:p>
        </p:txBody>
      </p:sp>
    </p:spTree>
    <p:extLst>
      <p:ext uri="{BB962C8B-B14F-4D97-AF65-F5344CB8AC3E}">
        <p14:creationId xmlns:p14="http://schemas.microsoft.com/office/powerpoint/2010/main" val="405504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038AFA-67B9-49C3-8705-CC6DCC87126A}" type="slidenum">
              <a:rPr lang="en-IN" smtClean="0"/>
              <a:t>14</a:t>
            </a:fld>
            <a:endParaRPr lang="en-IN"/>
          </a:p>
        </p:txBody>
      </p:sp>
    </p:spTree>
    <p:extLst>
      <p:ext uri="{BB962C8B-B14F-4D97-AF65-F5344CB8AC3E}">
        <p14:creationId xmlns:p14="http://schemas.microsoft.com/office/powerpoint/2010/main" val="3514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D0D3-2AA8-B51F-E3F8-BC3888201E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B58966-2DB9-F034-90ED-1A74E4F3AC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455DE5-F4FD-63E0-77BD-6279FDE169CF}"/>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B9581269-9726-78AA-80F9-F71C89A4CF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728CF5-F5B9-3ABF-ED59-6BA0A9EFB78D}"/>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38402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71C4-7A1A-C1BC-4A50-1F6DF78698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635087-20BD-E408-0760-3574A45A0B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BE46E-9DB7-D85B-85B6-7CD6069C0FAD}"/>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6278832C-2C0A-26EF-C12E-F0FDF21863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447E65-A9B7-06DC-6E6C-5EA38435E958}"/>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9464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36C217-6F42-60A8-FDAA-472DA722A3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66085-8C2A-DBB8-0811-424DC5873C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291A0-02F9-12FE-D356-C088A36C7FB5}"/>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15155362-B716-E56D-4006-0311E1FDC9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8688D7-F964-BA2E-8360-B7B4F77922A8}"/>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425676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9141-5443-E690-4795-28D282E8E7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7D6DA7-978A-915C-8996-BE58CDD7F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421F9-154F-7624-FC7E-8DABFFA5D64B}"/>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E75C57D8-92FF-2C7C-1CB5-5F2BF84785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79C85A-9917-4DDF-88EC-FEB2A02DCB2B}"/>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2031245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E6C0-E90C-A28D-3135-4434A3B9EE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BAE956-436C-3110-9210-5CD85997A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5CBBCB-CDDE-D381-B0F7-C1037FECB813}"/>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46A1EC5A-F1AF-F828-E524-015A4783A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0A008-2B14-D5A4-FCA4-4A1C045EC001}"/>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672129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AEF1-1996-8551-7930-CB909E155D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4D0615-BBAE-4D67-591D-CE94AFF4EC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420128-34D8-C14E-E34D-76801DC2D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32453C-A0FC-BD53-C399-D1384043E2E6}"/>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6" name="Footer Placeholder 5">
            <a:extLst>
              <a:ext uri="{FF2B5EF4-FFF2-40B4-BE49-F238E27FC236}">
                <a16:creationId xmlns:a16="http://schemas.microsoft.com/office/drawing/2014/main" id="{1AFAA711-6F10-146F-2D7C-7DA2A1E278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746765-6647-74D0-8328-A5530937142D}"/>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282965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6E6B-F2A0-10ED-BA67-49FA3A5696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977AF7-8452-9992-19AE-37774ABE5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A15787-FBB9-CF4E-A386-20717B5FC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CCDEDF-B370-FA22-755B-1E72A39578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F3E6B5-5C47-43F6-33DF-24CBED4DA2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0B7525-A785-AFBB-15AC-38686893EB52}"/>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8" name="Footer Placeholder 7">
            <a:extLst>
              <a:ext uri="{FF2B5EF4-FFF2-40B4-BE49-F238E27FC236}">
                <a16:creationId xmlns:a16="http://schemas.microsoft.com/office/drawing/2014/main" id="{4B1673F4-B937-AFBC-71E5-91B92D225A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A4FD30-0846-F7CE-E17D-CCCD0DAFFF61}"/>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66908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ADAD-3369-6082-893F-38D8F5C041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6082C2-603A-F3F0-605F-33261B19210D}"/>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4" name="Footer Placeholder 3">
            <a:extLst>
              <a:ext uri="{FF2B5EF4-FFF2-40B4-BE49-F238E27FC236}">
                <a16:creationId xmlns:a16="http://schemas.microsoft.com/office/drawing/2014/main" id="{56298B6C-C78E-965F-3A3B-D28289A1D95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D8499F-C971-0383-2BF3-8AFE32144692}"/>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10415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09DD96-8374-F6DC-495E-CBF67BA12454}"/>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3" name="Footer Placeholder 2">
            <a:extLst>
              <a:ext uri="{FF2B5EF4-FFF2-40B4-BE49-F238E27FC236}">
                <a16:creationId xmlns:a16="http://schemas.microsoft.com/office/drawing/2014/main" id="{3E6B0172-8FC2-F7EF-1FBB-EE3BE94070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8F6D6D-36CE-737B-237E-09FCCCB5F1DE}"/>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53238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2825-E8F0-2946-3819-D4DBDFA4D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BABCA8-6CAD-0EC2-983B-3C6AD7E0DE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CF876F-24F3-E38A-6FC9-3EB0BE699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671A33-4B19-8C8A-308E-837F2644510B}"/>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6" name="Footer Placeholder 5">
            <a:extLst>
              <a:ext uri="{FF2B5EF4-FFF2-40B4-BE49-F238E27FC236}">
                <a16:creationId xmlns:a16="http://schemas.microsoft.com/office/drawing/2014/main" id="{151B648B-D270-B179-5CC9-B63BC5FCBA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1EFAA9-C4AA-6812-36F3-D419A826FAD5}"/>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232234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217A-BE38-4E9B-61C6-BA373020B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1ADB19-09DA-0651-63D0-7854DFD3F2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3675F4E-D48A-9A65-7832-3AF5A61B6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0C57FB-0962-5D39-DDD6-BB2B38C30576}"/>
              </a:ext>
            </a:extLst>
          </p:cNvPr>
          <p:cNvSpPr>
            <a:spLocks noGrp="1"/>
          </p:cNvSpPr>
          <p:nvPr>
            <p:ph type="dt" sz="half" idx="10"/>
          </p:nvPr>
        </p:nvSpPr>
        <p:spPr/>
        <p:txBody>
          <a:bodyPr/>
          <a:lstStyle/>
          <a:p>
            <a:fld id="{74655730-C4A5-4AA4-9BFC-A20722B81DA4}" type="datetimeFigureOut">
              <a:rPr lang="en-IN" smtClean="0"/>
              <a:t>14-07-2023</a:t>
            </a:fld>
            <a:endParaRPr lang="en-IN"/>
          </a:p>
        </p:txBody>
      </p:sp>
      <p:sp>
        <p:nvSpPr>
          <p:cNvPr id="6" name="Footer Placeholder 5">
            <a:extLst>
              <a:ext uri="{FF2B5EF4-FFF2-40B4-BE49-F238E27FC236}">
                <a16:creationId xmlns:a16="http://schemas.microsoft.com/office/drawing/2014/main" id="{4AA35BEA-0306-78A7-501B-710257CE0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DB1036-84A2-6B06-4A30-AF4D48B5C953}"/>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428099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72612-15DA-D8D5-6DC0-5C8DCFBC5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8A0F48-4A62-8531-3751-DA3FFA4F4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E5F6B-ED2D-5D6A-F69B-961879BAA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55730-C4A5-4AA4-9BFC-A20722B81DA4}" type="datetimeFigureOut">
              <a:rPr lang="en-IN" smtClean="0"/>
              <a:t>14-07-2023</a:t>
            </a:fld>
            <a:endParaRPr lang="en-IN"/>
          </a:p>
        </p:txBody>
      </p:sp>
      <p:sp>
        <p:nvSpPr>
          <p:cNvPr id="5" name="Footer Placeholder 4">
            <a:extLst>
              <a:ext uri="{FF2B5EF4-FFF2-40B4-BE49-F238E27FC236}">
                <a16:creationId xmlns:a16="http://schemas.microsoft.com/office/drawing/2014/main" id="{EA95208A-C88B-86D9-2CAE-2FE29EBF0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722D39-301B-EEC9-2485-6B9E0673B9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ACC8A-3CAB-4EB4-8D9D-87B8CC18759F}" type="slidenum">
              <a:rPr lang="en-IN" smtClean="0"/>
              <a:t>‹#›</a:t>
            </a:fld>
            <a:endParaRPr lang="en-IN"/>
          </a:p>
        </p:txBody>
      </p:sp>
    </p:spTree>
    <p:extLst>
      <p:ext uri="{BB962C8B-B14F-4D97-AF65-F5344CB8AC3E}">
        <p14:creationId xmlns:p14="http://schemas.microsoft.com/office/powerpoint/2010/main" val="48780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geeksforgeeks.org/introduction-to-apache-pi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09837A-13F5-4883-B633-0FE957CC297B}"/>
              </a:ext>
            </a:extLst>
          </p:cNvPr>
          <p:cNvSpPr txBox="1"/>
          <p:nvPr/>
        </p:nvSpPr>
        <p:spPr>
          <a:xfrm>
            <a:off x="1670179" y="0"/>
            <a:ext cx="8851641" cy="461665"/>
          </a:xfrm>
          <a:prstGeom prst="rect">
            <a:avLst/>
          </a:prstGeom>
          <a:noFill/>
        </p:spPr>
        <p:txBody>
          <a:bodyPr wrap="square" rtlCol="0">
            <a:spAutoFit/>
          </a:bodyPr>
          <a:lstStyle/>
          <a:p>
            <a:pPr algn="ctr"/>
            <a:r>
              <a:rPr lang="en-US" sz="2400" dirty="0"/>
              <a:t>Pig</a:t>
            </a:r>
            <a:endParaRPr lang="en-IN" sz="2400" dirty="0"/>
          </a:p>
        </p:txBody>
      </p:sp>
      <p:sp>
        <p:nvSpPr>
          <p:cNvPr id="6" name="TextBox 5">
            <a:extLst>
              <a:ext uri="{FF2B5EF4-FFF2-40B4-BE49-F238E27FC236}">
                <a16:creationId xmlns:a16="http://schemas.microsoft.com/office/drawing/2014/main" id="{B32C4E50-E5EC-4139-83AB-E3CAB56F270D}"/>
              </a:ext>
            </a:extLst>
          </p:cNvPr>
          <p:cNvSpPr txBox="1"/>
          <p:nvPr/>
        </p:nvSpPr>
        <p:spPr>
          <a:xfrm>
            <a:off x="466531" y="938623"/>
            <a:ext cx="11370906" cy="4169731"/>
          </a:xfrm>
          <a:prstGeom prst="rect">
            <a:avLst/>
          </a:prstGeom>
          <a:noFill/>
        </p:spPr>
        <p:txBody>
          <a:bodyPr wrap="square">
            <a:spAutoFit/>
          </a:bodyPr>
          <a:lstStyle/>
          <a:p>
            <a:pPr algn="just" fontAlgn="base"/>
            <a:r>
              <a:rPr lang="en-US" b="1" i="0" u="sng" dirty="0">
                <a:solidFill>
                  <a:srgbClr val="273239"/>
                </a:solidFill>
                <a:effectLst/>
                <a:latin typeface="urw-din"/>
                <a:hlinkClick r:id="rId2"/>
              </a:rPr>
              <a:t>Pig</a:t>
            </a:r>
            <a:r>
              <a:rPr lang="en-US" b="0" i="0" dirty="0">
                <a:solidFill>
                  <a:srgbClr val="273239"/>
                </a:solidFill>
                <a:effectLst/>
                <a:latin typeface="urw-din"/>
              </a:rPr>
              <a:t> is an </a:t>
            </a:r>
            <a:r>
              <a:rPr lang="en-US" b="0" i="0" dirty="0">
                <a:solidFill>
                  <a:srgbClr val="00B050"/>
                </a:solidFill>
                <a:effectLst/>
                <a:latin typeface="urw-din"/>
              </a:rPr>
              <a:t>open-source tool that is built on the Hadoop ecosystem </a:t>
            </a:r>
            <a:r>
              <a:rPr lang="en-US" b="0" i="0" dirty="0">
                <a:solidFill>
                  <a:srgbClr val="273239"/>
                </a:solidFill>
                <a:effectLst/>
                <a:latin typeface="urw-din"/>
              </a:rPr>
              <a:t>for providing </a:t>
            </a:r>
            <a:r>
              <a:rPr lang="en-US" b="0" i="0" dirty="0">
                <a:solidFill>
                  <a:srgbClr val="FF0000"/>
                </a:solidFill>
                <a:effectLst/>
                <a:latin typeface="urw-din"/>
              </a:rPr>
              <a:t>better processing of Big data</a:t>
            </a:r>
            <a:r>
              <a:rPr lang="en-US" b="0" i="0" dirty="0">
                <a:solidFill>
                  <a:srgbClr val="273239"/>
                </a:solidFill>
                <a:effectLst/>
                <a:latin typeface="urw-din"/>
              </a:rPr>
              <a:t>. It is a high-level scripting language that is commonly known as </a:t>
            </a:r>
            <a:r>
              <a:rPr lang="en-US" b="0" i="0" dirty="0">
                <a:solidFill>
                  <a:srgbClr val="7030A0"/>
                </a:solidFill>
                <a:effectLst/>
                <a:latin typeface="urw-din"/>
              </a:rPr>
              <a:t>Pig Latin scripts</a:t>
            </a:r>
            <a:r>
              <a:rPr lang="en-US" b="0" i="0" dirty="0">
                <a:solidFill>
                  <a:srgbClr val="273239"/>
                </a:solidFill>
                <a:effectLst/>
                <a:latin typeface="urw-din"/>
              </a:rPr>
              <a:t>. </a:t>
            </a:r>
          </a:p>
          <a:p>
            <a:pPr algn="just" fontAlgn="base"/>
            <a:endParaRPr lang="en-US" dirty="0">
              <a:solidFill>
                <a:srgbClr val="273239"/>
              </a:solidFill>
              <a:latin typeface="urw-din"/>
            </a:endParaRPr>
          </a:p>
          <a:p>
            <a:pPr algn="just" fontAlgn="base">
              <a:lnSpc>
                <a:spcPct val="200000"/>
              </a:lnSpc>
            </a:pPr>
            <a:endParaRPr lang="en-US" b="0" i="0" dirty="0">
              <a:solidFill>
                <a:srgbClr val="273239"/>
              </a:solidFill>
              <a:effectLst/>
              <a:latin typeface="urw-din"/>
            </a:endParaRPr>
          </a:p>
          <a:p>
            <a:pPr algn="just" fontAlgn="base">
              <a:lnSpc>
                <a:spcPct val="200000"/>
              </a:lnSpc>
            </a:pPr>
            <a:r>
              <a:rPr lang="en-US" b="1" i="0" dirty="0">
                <a:solidFill>
                  <a:srgbClr val="273239"/>
                </a:solidFill>
                <a:effectLst/>
                <a:latin typeface="urw-din"/>
              </a:rPr>
              <a:t>Features of Pig:</a:t>
            </a:r>
            <a:endParaRPr lang="en-US" b="0" i="0" dirty="0">
              <a:solidFill>
                <a:srgbClr val="273239"/>
              </a:solidFill>
              <a:effectLst/>
              <a:latin typeface="urw-din"/>
            </a:endParaRPr>
          </a:p>
          <a:p>
            <a:pPr lvl="1" algn="just" fontAlgn="base">
              <a:lnSpc>
                <a:spcPct val="200000"/>
              </a:lnSpc>
              <a:buFont typeface="Arial" panose="020B0604020202020204" pitchFamily="34" charset="0"/>
              <a:buChar char="•"/>
            </a:pPr>
            <a:r>
              <a:rPr lang="en-US" b="0" i="0" dirty="0">
                <a:solidFill>
                  <a:srgbClr val="273239"/>
                </a:solidFill>
                <a:effectLst/>
                <a:latin typeface="urw-din"/>
              </a:rPr>
              <a:t>It allows the </a:t>
            </a:r>
            <a:r>
              <a:rPr lang="en-US" b="0" i="0" dirty="0">
                <a:solidFill>
                  <a:srgbClr val="7030A0"/>
                </a:solidFill>
                <a:effectLst/>
                <a:latin typeface="urw-din"/>
              </a:rPr>
              <a:t>user to create custom user-defined functions</a:t>
            </a:r>
            <a:r>
              <a:rPr lang="en-US" b="0" i="0" dirty="0">
                <a:solidFill>
                  <a:srgbClr val="273239"/>
                </a:solidFill>
                <a:effectLst/>
                <a:latin typeface="urw-din"/>
              </a:rPr>
              <a:t>.</a:t>
            </a:r>
          </a:p>
          <a:p>
            <a:pPr lvl="1" algn="just" fontAlgn="base">
              <a:lnSpc>
                <a:spcPct val="200000"/>
              </a:lnSpc>
              <a:buFont typeface="Arial" panose="020B0604020202020204" pitchFamily="34" charset="0"/>
              <a:buChar char="•"/>
            </a:pPr>
            <a:r>
              <a:rPr lang="en-US" b="0" i="0" dirty="0">
                <a:solidFill>
                  <a:srgbClr val="273239"/>
                </a:solidFill>
                <a:effectLst/>
                <a:latin typeface="urw-din"/>
              </a:rPr>
              <a:t>It is </a:t>
            </a:r>
            <a:r>
              <a:rPr lang="en-US" b="0" i="0" dirty="0">
                <a:solidFill>
                  <a:srgbClr val="FF0000"/>
                </a:solidFill>
                <a:effectLst/>
                <a:latin typeface="urw-din"/>
              </a:rPr>
              <a:t>extensible to use.</a:t>
            </a:r>
          </a:p>
          <a:p>
            <a:pPr lvl="1" algn="just" fontAlgn="base">
              <a:lnSpc>
                <a:spcPct val="200000"/>
              </a:lnSpc>
              <a:buFont typeface="Arial" panose="020B0604020202020204" pitchFamily="34" charset="0"/>
              <a:buChar char="•"/>
            </a:pPr>
            <a:r>
              <a:rPr lang="en-US" b="0" i="0" dirty="0">
                <a:solidFill>
                  <a:srgbClr val="273239"/>
                </a:solidFill>
                <a:effectLst/>
                <a:latin typeface="urw-din"/>
              </a:rPr>
              <a:t>Supports </a:t>
            </a:r>
            <a:r>
              <a:rPr lang="en-US" b="0" i="0" dirty="0">
                <a:solidFill>
                  <a:srgbClr val="00B0F0"/>
                </a:solidFill>
                <a:effectLst/>
                <a:latin typeface="urw-din"/>
              </a:rPr>
              <a:t>a variety of data types </a:t>
            </a:r>
            <a:r>
              <a:rPr lang="en-US" b="0" i="0" dirty="0">
                <a:solidFill>
                  <a:srgbClr val="273239"/>
                </a:solidFill>
                <a:effectLst/>
                <a:latin typeface="urw-din"/>
              </a:rPr>
              <a:t>such as char, long, float, schema, and functions.</a:t>
            </a:r>
          </a:p>
          <a:p>
            <a:pPr lvl="1" algn="just" fontAlgn="base">
              <a:lnSpc>
                <a:spcPct val="200000"/>
              </a:lnSpc>
              <a:buFont typeface="Arial" panose="020B0604020202020204" pitchFamily="34" charset="0"/>
              <a:buChar char="•"/>
            </a:pPr>
            <a:r>
              <a:rPr lang="en-US" b="0" i="0" dirty="0">
                <a:solidFill>
                  <a:srgbClr val="273239"/>
                </a:solidFill>
                <a:effectLst/>
                <a:latin typeface="urw-din"/>
              </a:rPr>
              <a:t>Provides </a:t>
            </a:r>
            <a:r>
              <a:rPr lang="en-US" b="0" i="0" dirty="0">
                <a:solidFill>
                  <a:srgbClr val="7030A0"/>
                </a:solidFill>
                <a:effectLst/>
                <a:latin typeface="urw-din"/>
              </a:rPr>
              <a:t>different operations on HDFS </a:t>
            </a:r>
            <a:r>
              <a:rPr lang="en-US" b="0" i="0" dirty="0">
                <a:solidFill>
                  <a:srgbClr val="273239"/>
                </a:solidFill>
                <a:effectLst/>
                <a:latin typeface="urw-din"/>
              </a:rPr>
              <a:t>such as GROUP, FILTER, JOIN, SORT.</a:t>
            </a:r>
          </a:p>
        </p:txBody>
      </p:sp>
    </p:spTree>
    <p:extLst>
      <p:ext uri="{BB962C8B-B14F-4D97-AF65-F5344CB8AC3E}">
        <p14:creationId xmlns:p14="http://schemas.microsoft.com/office/powerpoint/2010/main" val="1678797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4F039-00AA-260E-9641-5E8473502312}"/>
              </a:ext>
            </a:extLst>
          </p:cNvPr>
          <p:cNvPicPr>
            <a:picLocks noChangeAspect="1"/>
          </p:cNvPicPr>
          <p:nvPr/>
        </p:nvPicPr>
        <p:blipFill>
          <a:blip r:embed="rId2"/>
          <a:stretch>
            <a:fillRect/>
          </a:stretch>
        </p:blipFill>
        <p:spPr>
          <a:xfrm>
            <a:off x="334298" y="286819"/>
            <a:ext cx="11110572" cy="6059221"/>
          </a:xfrm>
          <a:prstGeom prst="rect">
            <a:avLst/>
          </a:prstGeom>
        </p:spPr>
      </p:pic>
    </p:spTree>
    <p:extLst>
      <p:ext uri="{BB962C8B-B14F-4D97-AF65-F5344CB8AC3E}">
        <p14:creationId xmlns:p14="http://schemas.microsoft.com/office/powerpoint/2010/main" val="119409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56352-EE58-06D7-8BC9-B1BEE2F951F5}"/>
              </a:ext>
            </a:extLst>
          </p:cNvPr>
          <p:cNvPicPr>
            <a:picLocks noChangeAspect="1"/>
          </p:cNvPicPr>
          <p:nvPr/>
        </p:nvPicPr>
        <p:blipFill>
          <a:blip r:embed="rId2"/>
          <a:stretch>
            <a:fillRect/>
          </a:stretch>
        </p:blipFill>
        <p:spPr>
          <a:xfrm>
            <a:off x="430221" y="197286"/>
            <a:ext cx="11238790" cy="6483432"/>
          </a:xfrm>
          <a:prstGeom prst="rect">
            <a:avLst/>
          </a:prstGeom>
        </p:spPr>
      </p:pic>
    </p:spTree>
    <p:extLst>
      <p:ext uri="{BB962C8B-B14F-4D97-AF65-F5344CB8AC3E}">
        <p14:creationId xmlns:p14="http://schemas.microsoft.com/office/powerpoint/2010/main" val="347127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9F15C-80A4-8847-55DE-F7F7CE727F19}"/>
              </a:ext>
            </a:extLst>
          </p:cNvPr>
          <p:cNvPicPr>
            <a:picLocks noChangeAspect="1"/>
          </p:cNvPicPr>
          <p:nvPr/>
        </p:nvPicPr>
        <p:blipFill>
          <a:blip r:embed="rId2"/>
          <a:stretch>
            <a:fillRect/>
          </a:stretch>
        </p:blipFill>
        <p:spPr>
          <a:xfrm>
            <a:off x="336057" y="206477"/>
            <a:ext cx="11055433" cy="6305334"/>
          </a:xfrm>
          <a:prstGeom prst="rect">
            <a:avLst/>
          </a:prstGeom>
        </p:spPr>
      </p:pic>
    </p:spTree>
    <p:extLst>
      <p:ext uri="{BB962C8B-B14F-4D97-AF65-F5344CB8AC3E}">
        <p14:creationId xmlns:p14="http://schemas.microsoft.com/office/powerpoint/2010/main" val="281124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924DB-0C6E-1C3F-D9CE-7ED6114DA603}"/>
              </a:ext>
            </a:extLst>
          </p:cNvPr>
          <p:cNvPicPr>
            <a:picLocks noChangeAspect="1"/>
          </p:cNvPicPr>
          <p:nvPr/>
        </p:nvPicPr>
        <p:blipFill>
          <a:blip r:embed="rId2"/>
          <a:stretch>
            <a:fillRect/>
          </a:stretch>
        </p:blipFill>
        <p:spPr>
          <a:xfrm>
            <a:off x="1668597" y="555353"/>
            <a:ext cx="9650765" cy="6119144"/>
          </a:xfrm>
          <a:prstGeom prst="rect">
            <a:avLst/>
          </a:prstGeom>
        </p:spPr>
      </p:pic>
    </p:spTree>
    <p:extLst>
      <p:ext uri="{BB962C8B-B14F-4D97-AF65-F5344CB8AC3E}">
        <p14:creationId xmlns:p14="http://schemas.microsoft.com/office/powerpoint/2010/main" val="29703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A0E87-023D-E408-517D-209941109088}"/>
              </a:ext>
            </a:extLst>
          </p:cNvPr>
          <p:cNvPicPr>
            <a:picLocks noChangeAspect="1"/>
          </p:cNvPicPr>
          <p:nvPr/>
        </p:nvPicPr>
        <p:blipFill>
          <a:blip r:embed="rId3"/>
          <a:stretch>
            <a:fillRect/>
          </a:stretch>
        </p:blipFill>
        <p:spPr>
          <a:xfrm>
            <a:off x="344840" y="340942"/>
            <a:ext cx="11502319" cy="6333555"/>
          </a:xfrm>
          <a:prstGeom prst="rect">
            <a:avLst/>
          </a:prstGeom>
        </p:spPr>
      </p:pic>
    </p:spTree>
    <p:extLst>
      <p:ext uri="{BB962C8B-B14F-4D97-AF65-F5344CB8AC3E}">
        <p14:creationId xmlns:p14="http://schemas.microsoft.com/office/powerpoint/2010/main" val="13267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702CA-3B06-9D26-FC56-CA612D733B02}"/>
              </a:ext>
            </a:extLst>
          </p:cNvPr>
          <p:cNvPicPr>
            <a:picLocks noChangeAspect="1"/>
          </p:cNvPicPr>
          <p:nvPr/>
        </p:nvPicPr>
        <p:blipFill>
          <a:blip r:embed="rId2"/>
          <a:stretch>
            <a:fillRect/>
          </a:stretch>
        </p:blipFill>
        <p:spPr>
          <a:xfrm>
            <a:off x="531942" y="609411"/>
            <a:ext cx="11258079" cy="6248589"/>
          </a:xfrm>
          <a:prstGeom prst="rect">
            <a:avLst/>
          </a:prstGeom>
          <a:ln w="6350">
            <a:solidFill>
              <a:schemeClr val="tx1"/>
            </a:solidFill>
          </a:ln>
        </p:spPr>
      </p:pic>
      <p:sp>
        <p:nvSpPr>
          <p:cNvPr id="4" name="TextBox 3">
            <a:extLst>
              <a:ext uri="{FF2B5EF4-FFF2-40B4-BE49-F238E27FC236}">
                <a16:creationId xmlns:a16="http://schemas.microsoft.com/office/drawing/2014/main" id="{FD36617C-9219-43EB-4EFA-C36652566BCA}"/>
              </a:ext>
            </a:extLst>
          </p:cNvPr>
          <p:cNvSpPr txBox="1"/>
          <p:nvPr/>
        </p:nvSpPr>
        <p:spPr>
          <a:xfrm>
            <a:off x="4224900" y="240079"/>
            <a:ext cx="2649894" cy="369332"/>
          </a:xfrm>
          <a:prstGeom prst="rect">
            <a:avLst/>
          </a:prstGeom>
          <a:noFill/>
          <a:ln w="57150">
            <a:solidFill>
              <a:schemeClr val="tx1"/>
            </a:solidFill>
          </a:ln>
        </p:spPr>
        <p:txBody>
          <a:bodyPr wrap="square" rtlCol="0">
            <a:spAutoFit/>
          </a:bodyPr>
          <a:lstStyle/>
          <a:p>
            <a:pPr algn="ctr"/>
            <a:r>
              <a:rPr lang="en-IN" b="1" dirty="0"/>
              <a:t>Hive Architecture</a:t>
            </a:r>
          </a:p>
        </p:txBody>
      </p:sp>
    </p:spTree>
    <p:extLst>
      <p:ext uri="{BB962C8B-B14F-4D97-AF65-F5344CB8AC3E}">
        <p14:creationId xmlns:p14="http://schemas.microsoft.com/office/powerpoint/2010/main" val="413553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345503-3F3F-76A4-8268-FB35AA895B01}"/>
              </a:ext>
            </a:extLst>
          </p:cNvPr>
          <p:cNvPicPr>
            <a:picLocks noChangeAspect="1"/>
          </p:cNvPicPr>
          <p:nvPr/>
        </p:nvPicPr>
        <p:blipFill>
          <a:blip r:embed="rId2"/>
          <a:stretch>
            <a:fillRect/>
          </a:stretch>
        </p:blipFill>
        <p:spPr>
          <a:xfrm>
            <a:off x="1804956" y="1038207"/>
            <a:ext cx="8582088" cy="4781585"/>
          </a:xfrm>
          <a:prstGeom prst="rect">
            <a:avLst/>
          </a:prstGeom>
        </p:spPr>
      </p:pic>
    </p:spTree>
    <p:extLst>
      <p:ext uri="{BB962C8B-B14F-4D97-AF65-F5344CB8AC3E}">
        <p14:creationId xmlns:p14="http://schemas.microsoft.com/office/powerpoint/2010/main" val="350327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EE05-D3F3-9B4E-3C07-2C216FBA14DA}"/>
              </a:ext>
            </a:extLst>
          </p:cNvPr>
          <p:cNvPicPr>
            <a:picLocks noChangeAspect="1"/>
          </p:cNvPicPr>
          <p:nvPr/>
        </p:nvPicPr>
        <p:blipFill>
          <a:blip r:embed="rId2"/>
          <a:stretch>
            <a:fillRect/>
          </a:stretch>
        </p:blipFill>
        <p:spPr>
          <a:xfrm>
            <a:off x="1704943" y="1081070"/>
            <a:ext cx="8782114" cy="4695859"/>
          </a:xfrm>
          <a:prstGeom prst="rect">
            <a:avLst/>
          </a:prstGeom>
        </p:spPr>
      </p:pic>
    </p:spTree>
    <p:extLst>
      <p:ext uri="{BB962C8B-B14F-4D97-AF65-F5344CB8AC3E}">
        <p14:creationId xmlns:p14="http://schemas.microsoft.com/office/powerpoint/2010/main" val="1370395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F8D4-C8FC-0527-2093-169C90050B1F}"/>
              </a:ext>
            </a:extLst>
          </p:cNvPr>
          <p:cNvPicPr>
            <a:picLocks noChangeAspect="1"/>
          </p:cNvPicPr>
          <p:nvPr/>
        </p:nvPicPr>
        <p:blipFill>
          <a:blip r:embed="rId2"/>
          <a:stretch>
            <a:fillRect/>
          </a:stretch>
        </p:blipFill>
        <p:spPr>
          <a:xfrm>
            <a:off x="1973286" y="974537"/>
            <a:ext cx="8797456" cy="4908926"/>
          </a:xfrm>
          <a:prstGeom prst="rect">
            <a:avLst/>
          </a:prstGeom>
        </p:spPr>
      </p:pic>
    </p:spTree>
    <p:extLst>
      <p:ext uri="{BB962C8B-B14F-4D97-AF65-F5344CB8AC3E}">
        <p14:creationId xmlns:p14="http://schemas.microsoft.com/office/powerpoint/2010/main" val="3925957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A745A-6B06-5BB0-872E-A4CE84E43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23" y="1078826"/>
            <a:ext cx="11924517" cy="1030824"/>
          </a:xfrm>
          <a:prstGeom prst="rect">
            <a:avLst/>
          </a:prstGeom>
          <a:noFill/>
          <a:ln>
            <a:solidFill>
              <a:schemeClr val="tx1"/>
            </a:solidFill>
          </a:ln>
        </p:spPr>
      </p:pic>
      <p:sp>
        <p:nvSpPr>
          <p:cNvPr id="4" name="TextBox 3">
            <a:extLst>
              <a:ext uri="{FF2B5EF4-FFF2-40B4-BE49-F238E27FC236}">
                <a16:creationId xmlns:a16="http://schemas.microsoft.com/office/drawing/2014/main" id="{8D59058F-6D5D-8BDB-BE86-BD2D57A68F0A}"/>
              </a:ext>
            </a:extLst>
          </p:cNvPr>
          <p:cNvSpPr txBox="1"/>
          <p:nvPr/>
        </p:nvSpPr>
        <p:spPr>
          <a:xfrm>
            <a:off x="240030" y="296287"/>
            <a:ext cx="6097088" cy="374077"/>
          </a:xfrm>
          <a:prstGeom prst="rect">
            <a:avLst/>
          </a:prstGeom>
          <a:noFill/>
        </p:spPr>
        <p:txBody>
          <a:bodyPr wrap="square">
            <a:spAutoFit/>
          </a:bodyPr>
          <a:lstStyle/>
          <a:p>
            <a:pPr>
              <a:lnSpc>
                <a:spcPct val="107000"/>
              </a:lnSpc>
              <a:spcAft>
                <a:spcPts val="800"/>
              </a:spcAft>
            </a:pP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STEP 1: Create a </a:t>
            </a:r>
            <a:r>
              <a:rPr lang="en-IN" sz="1800" b="1" u="sng" cap="all" dirty="0" err="1">
                <a:effectLst/>
                <a:latin typeface="Times New Roman" panose="02020603050405020304" pitchFamily="18" charset="0"/>
                <a:ea typeface="Calibri" panose="020F0502020204030204" pitchFamily="34" charset="0"/>
                <a:cs typeface="Latha" panose="020B0604020202020204" pitchFamily="34" charset="0"/>
              </a:rPr>
              <a:t>u_user</a:t>
            </a: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 table.</a:t>
            </a:r>
            <a:endParaRPr lang="en-IN" sz="12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Rectangle 2">
            <a:extLst>
              <a:ext uri="{FF2B5EF4-FFF2-40B4-BE49-F238E27FC236}">
                <a16:creationId xmlns:a16="http://schemas.microsoft.com/office/drawing/2014/main" id="{181D9C26-7F77-3A4B-2204-DFCB0AB204A9}"/>
              </a:ext>
            </a:extLst>
          </p:cNvPr>
          <p:cNvSpPr>
            <a:spLocks noChangeArrowheads="1"/>
          </p:cNvSpPr>
          <p:nvPr/>
        </p:nvSpPr>
        <p:spPr bwMode="auto">
          <a:xfrm>
            <a:off x="54123" y="25929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2: SEE THE FIELD DESCRIPTIONS OF U_USER TABLE.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56">
            <a:extLst>
              <a:ext uri="{FF2B5EF4-FFF2-40B4-BE49-F238E27FC236}">
                <a16:creationId xmlns:a16="http://schemas.microsoft.com/office/drawing/2014/main" id="{3E7317D0-B2A6-DCBB-F746-AB209D6F4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3" y="3219994"/>
            <a:ext cx="12168400" cy="2286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278D828A-0AF2-CC7E-F13D-F4DB5B1CC191}"/>
              </a:ext>
            </a:extLst>
          </p:cNvPr>
          <p:cNvSpPr>
            <a:spLocks noChangeArrowheads="1"/>
          </p:cNvSpPr>
          <p:nvPr/>
        </p:nvSpPr>
        <p:spPr bwMode="auto">
          <a:xfrm>
            <a:off x="54123" y="41265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1556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ACDB4-EB80-03CD-13BE-0B6D0E63CEEC}"/>
              </a:ext>
            </a:extLst>
          </p:cNvPr>
          <p:cNvPicPr>
            <a:picLocks noChangeAspect="1"/>
          </p:cNvPicPr>
          <p:nvPr/>
        </p:nvPicPr>
        <p:blipFill rotWithShape="1">
          <a:blip r:embed="rId2"/>
          <a:srcRect b="56291"/>
          <a:stretch/>
        </p:blipFill>
        <p:spPr>
          <a:xfrm>
            <a:off x="218500" y="367616"/>
            <a:ext cx="10220400" cy="2169107"/>
          </a:xfrm>
          <a:prstGeom prst="rect">
            <a:avLst/>
          </a:prstGeom>
        </p:spPr>
      </p:pic>
      <p:pic>
        <p:nvPicPr>
          <p:cNvPr id="2" name="Picture 1">
            <a:extLst>
              <a:ext uri="{FF2B5EF4-FFF2-40B4-BE49-F238E27FC236}">
                <a16:creationId xmlns:a16="http://schemas.microsoft.com/office/drawing/2014/main" id="{C0EAF750-9865-DB7A-E6E5-EB107F6E8B69}"/>
              </a:ext>
            </a:extLst>
          </p:cNvPr>
          <p:cNvPicPr>
            <a:picLocks noChangeAspect="1"/>
          </p:cNvPicPr>
          <p:nvPr/>
        </p:nvPicPr>
        <p:blipFill rotWithShape="1">
          <a:blip r:embed="rId3"/>
          <a:srcRect b="36281"/>
          <a:stretch/>
        </p:blipFill>
        <p:spPr>
          <a:xfrm>
            <a:off x="218500" y="2999427"/>
            <a:ext cx="11754999" cy="3253888"/>
          </a:xfrm>
          <a:prstGeom prst="rect">
            <a:avLst/>
          </a:prstGeom>
        </p:spPr>
      </p:pic>
    </p:spTree>
    <p:extLst>
      <p:ext uri="{BB962C8B-B14F-4D97-AF65-F5344CB8AC3E}">
        <p14:creationId xmlns:p14="http://schemas.microsoft.com/office/powerpoint/2010/main" val="1588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89FD7C4-7B92-3E88-B43B-D562AE98A35F}"/>
              </a:ext>
            </a:extLst>
          </p:cNvPr>
          <p:cNvSpPr>
            <a:spLocks noChangeArrowheads="1"/>
          </p:cNvSpPr>
          <p:nvPr/>
        </p:nvSpPr>
        <p:spPr bwMode="auto">
          <a:xfrm>
            <a:off x="228600" y="4114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3: LOAD DATA INTO U_USER TABLE FROM A LOCAL TEXT FILE.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55">
            <a:extLst>
              <a:ext uri="{FF2B5EF4-FFF2-40B4-BE49-F238E27FC236}">
                <a16:creationId xmlns:a16="http://schemas.microsoft.com/office/drawing/2014/main" id="{D0ECD12F-8678-256D-2FC8-DAF4F8D4F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49" y="1365493"/>
            <a:ext cx="11916101" cy="14560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475B6F-901A-B4C3-3BAB-848D716C3862}"/>
              </a:ext>
            </a:extLst>
          </p:cNvPr>
          <p:cNvSpPr>
            <a:spLocks noChangeArrowheads="1"/>
          </p:cNvSpPr>
          <p:nvPr/>
        </p:nvSpPr>
        <p:spPr bwMode="auto">
          <a:xfrm>
            <a:off x="228600" y="15687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183FBCF8-4721-C777-A01B-EF1A007C644C}"/>
              </a:ext>
            </a:extLst>
          </p:cNvPr>
          <p:cNvSpPr txBox="1"/>
          <p:nvPr/>
        </p:nvSpPr>
        <p:spPr>
          <a:xfrm>
            <a:off x="0" y="3365984"/>
            <a:ext cx="10587446" cy="374077"/>
          </a:xfrm>
          <a:prstGeom prst="rect">
            <a:avLst/>
          </a:prstGeom>
          <a:noFill/>
        </p:spPr>
        <p:txBody>
          <a:bodyPr wrap="square">
            <a:spAutoFit/>
          </a:bodyPr>
          <a:lstStyle/>
          <a:p>
            <a:pPr>
              <a:lnSpc>
                <a:spcPct val="107000"/>
              </a:lnSpc>
              <a:spcAft>
                <a:spcPts val="800"/>
              </a:spcAft>
            </a:pP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STEP 4: Show all the data in the newly created user table.</a:t>
            </a:r>
            <a:endParaRPr lang="en-IN" sz="12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35764B77-0352-038D-883A-ACD8267424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3983885"/>
            <a:ext cx="12054050" cy="300583"/>
          </a:xfrm>
          <a:prstGeom prst="rect">
            <a:avLst/>
          </a:prstGeom>
          <a:noFill/>
          <a:ln>
            <a:noFill/>
          </a:ln>
        </p:spPr>
      </p:pic>
      <p:pic>
        <p:nvPicPr>
          <p:cNvPr id="7" name="Picture 6">
            <a:extLst>
              <a:ext uri="{FF2B5EF4-FFF2-40B4-BE49-F238E27FC236}">
                <a16:creationId xmlns:a16="http://schemas.microsoft.com/office/drawing/2014/main" id="{911DF4F9-5ECA-7BD6-69CE-8D276C237F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76" y="4443490"/>
            <a:ext cx="11856412" cy="2003030"/>
          </a:xfrm>
          <a:prstGeom prst="rect">
            <a:avLst/>
          </a:prstGeom>
          <a:noFill/>
          <a:ln>
            <a:noFill/>
          </a:ln>
        </p:spPr>
      </p:pic>
    </p:spTree>
    <p:extLst>
      <p:ext uri="{BB962C8B-B14F-4D97-AF65-F5344CB8AC3E}">
        <p14:creationId xmlns:p14="http://schemas.microsoft.com/office/powerpoint/2010/main" val="62132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2">
            <a:extLst>
              <a:ext uri="{FF2B5EF4-FFF2-40B4-BE49-F238E27FC236}">
                <a16:creationId xmlns:a16="http://schemas.microsoft.com/office/drawing/2014/main" id="{B7D8C79B-ABEB-F5BD-36F6-F722CC3B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500" r="1997"/>
          <a:stretch>
            <a:fillRect/>
          </a:stretch>
        </p:blipFill>
        <p:spPr bwMode="auto">
          <a:xfrm>
            <a:off x="-1" y="457199"/>
            <a:ext cx="10150651" cy="24406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3" name="Picture 51">
            <a:extLst>
              <a:ext uri="{FF2B5EF4-FFF2-40B4-BE49-F238E27FC236}">
                <a16:creationId xmlns:a16="http://schemas.microsoft.com/office/drawing/2014/main" id="{CBC3125C-9875-9500-371C-1C02A6395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7" y="3135822"/>
            <a:ext cx="10927915" cy="16441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3D88288-C55E-1FC2-60BE-3FD44E1BE919}"/>
              </a:ext>
            </a:extLst>
          </p:cNvPr>
          <p:cNvSpPr>
            <a:spLocks noChangeArrowheads="1"/>
          </p:cNvSpPr>
          <p:nvPr/>
        </p:nvSpPr>
        <p:spPr bwMode="auto">
          <a:xfrm>
            <a:off x="-1" y="-65167"/>
            <a:ext cx="1552715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5: COUNT THE NUMBER OF DATA IN THE U_USER TABLE.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5E0B1A33-60E1-7A15-7B75-B7D4CFC6B628}"/>
              </a:ext>
            </a:extLst>
          </p:cNvPr>
          <p:cNvSpPr>
            <a:spLocks noChangeArrowheads="1"/>
          </p:cNvSpPr>
          <p:nvPr/>
        </p:nvSpPr>
        <p:spPr bwMode="auto">
          <a:xfrm>
            <a:off x="-1" y="1592778"/>
            <a:ext cx="15527151" cy="48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CF8DDE30-BB32-3A5E-3484-A9A0AFAD5204}"/>
              </a:ext>
            </a:extLst>
          </p:cNvPr>
          <p:cNvSpPr>
            <a:spLocks noChangeArrowheads="1"/>
          </p:cNvSpPr>
          <p:nvPr/>
        </p:nvSpPr>
        <p:spPr bwMode="auto">
          <a:xfrm>
            <a:off x="-1" y="3124200"/>
            <a:ext cx="15527151" cy="48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56538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942A5-F61A-2A83-DE9B-514354E50349}"/>
              </a:ext>
            </a:extLst>
          </p:cNvPr>
          <p:cNvPicPr>
            <a:picLocks noChangeAspect="1"/>
          </p:cNvPicPr>
          <p:nvPr/>
        </p:nvPicPr>
        <p:blipFill>
          <a:blip r:embed="rId2"/>
          <a:stretch>
            <a:fillRect/>
          </a:stretch>
        </p:blipFill>
        <p:spPr>
          <a:xfrm>
            <a:off x="1009613" y="2005002"/>
            <a:ext cx="10172774" cy="2847996"/>
          </a:xfrm>
          <a:prstGeom prst="rect">
            <a:avLst/>
          </a:prstGeom>
        </p:spPr>
      </p:pic>
    </p:spTree>
    <p:extLst>
      <p:ext uri="{BB962C8B-B14F-4D97-AF65-F5344CB8AC3E}">
        <p14:creationId xmlns:p14="http://schemas.microsoft.com/office/powerpoint/2010/main" val="73214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88C9E-46AF-904B-64A6-D5D728A75C8D}"/>
              </a:ext>
            </a:extLst>
          </p:cNvPr>
          <p:cNvPicPr>
            <a:picLocks noChangeAspect="1"/>
          </p:cNvPicPr>
          <p:nvPr/>
        </p:nvPicPr>
        <p:blipFill>
          <a:blip r:embed="rId2"/>
          <a:stretch>
            <a:fillRect/>
          </a:stretch>
        </p:blipFill>
        <p:spPr>
          <a:xfrm>
            <a:off x="885787" y="1033445"/>
            <a:ext cx="10420426" cy="4791110"/>
          </a:xfrm>
          <a:prstGeom prst="rect">
            <a:avLst/>
          </a:prstGeom>
        </p:spPr>
      </p:pic>
    </p:spTree>
    <p:extLst>
      <p:ext uri="{BB962C8B-B14F-4D97-AF65-F5344CB8AC3E}">
        <p14:creationId xmlns:p14="http://schemas.microsoft.com/office/powerpoint/2010/main" val="295721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12499-43B8-8678-6DDF-190E55C3954F}"/>
              </a:ext>
            </a:extLst>
          </p:cNvPr>
          <p:cNvPicPr>
            <a:picLocks noChangeAspect="1"/>
          </p:cNvPicPr>
          <p:nvPr/>
        </p:nvPicPr>
        <p:blipFill>
          <a:blip r:embed="rId2"/>
          <a:stretch>
            <a:fillRect/>
          </a:stretch>
        </p:blipFill>
        <p:spPr>
          <a:xfrm>
            <a:off x="914362" y="1514461"/>
            <a:ext cx="10363276" cy="3829078"/>
          </a:xfrm>
          <a:prstGeom prst="rect">
            <a:avLst/>
          </a:prstGeom>
        </p:spPr>
      </p:pic>
    </p:spTree>
    <p:extLst>
      <p:ext uri="{BB962C8B-B14F-4D97-AF65-F5344CB8AC3E}">
        <p14:creationId xmlns:p14="http://schemas.microsoft.com/office/powerpoint/2010/main" val="484444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5FD943-D9F1-45A9-895E-861315CF3FD7}"/>
              </a:ext>
            </a:extLst>
          </p:cNvPr>
          <p:cNvSpPr>
            <a:spLocks noGrp="1"/>
          </p:cNvSpPr>
          <p:nvPr>
            <p:ph type="subTitle" idx="1"/>
          </p:nvPr>
        </p:nvSpPr>
        <p:spPr>
          <a:xfrm>
            <a:off x="251926" y="703328"/>
            <a:ext cx="11688147" cy="366582"/>
          </a:xfrm>
        </p:spPr>
        <p:txBody>
          <a:bodyPr>
            <a:normAutofit fontScale="25000" lnSpcReduction="20000"/>
          </a:bodyPr>
          <a:lstStyle/>
          <a:p>
            <a:pPr algn="l"/>
            <a:r>
              <a:rPr lang="en-US" sz="9600" b="1" i="0" dirty="0">
                <a:solidFill>
                  <a:srgbClr val="FF0000"/>
                </a:solidFill>
                <a:effectLst/>
                <a:latin typeface="Arial" panose="020B0604020202020204" pitchFamily="34" charset="0"/>
              </a:rPr>
              <a:t>Apache Pig Execution Modes</a:t>
            </a:r>
          </a:p>
          <a:p>
            <a:pPr algn="just"/>
            <a:endParaRPr lang="en-US" sz="9600" b="0" i="0" dirty="0">
              <a:solidFill>
                <a:srgbClr val="000000"/>
              </a:solidFill>
              <a:effectLst/>
              <a:latin typeface="Arial" panose="020B0604020202020204" pitchFamily="34" charset="0"/>
            </a:endParaRPr>
          </a:p>
          <a:p>
            <a:pPr algn="just"/>
            <a:endParaRPr lang="en-US" sz="9600" dirty="0">
              <a:solidFill>
                <a:srgbClr val="000000"/>
              </a:solidFill>
              <a:latin typeface="Arial" panose="020B0604020202020204" pitchFamily="34" charset="0"/>
            </a:endParaRPr>
          </a:p>
          <a:p>
            <a:pPr algn="just"/>
            <a:r>
              <a:rPr lang="en-US" sz="9600" b="0" i="0" dirty="0">
                <a:solidFill>
                  <a:srgbClr val="000000"/>
                </a:solidFill>
                <a:effectLst/>
                <a:latin typeface="Arial" panose="020B0604020202020204" pitchFamily="34" charset="0"/>
              </a:rPr>
              <a:t>You can run Apache Pig in </a:t>
            </a:r>
            <a:r>
              <a:rPr lang="en-US" sz="9600" b="0" i="0" dirty="0">
                <a:solidFill>
                  <a:srgbClr val="FF0000"/>
                </a:solidFill>
                <a:effectLst/>
                <a:latin typeface="Arial" panose="020B0604020202020204" pitchFamily="34" charset="0"/>
              </a:rPr>
              <a:t>two modes</a:t>
            </a:r>
            <a:r>
              <a:rPr lang="en-US" sz="9600" b="0" i="0" dirty="0">
                <a:solidFill>
                  <a:srgbClr val="000000"/>
                </a:solidFill>
                <a:effectLst/>
                <a:latin typeface="Arial" panose="020B0604020202020204" pitchFamily="34" charset="0"/>
              </a:rPr>
              <a:t>, namely, </a:t>
            </a:r>
            <a:r>
              <a:rPr lang="en-US" sz="9600" b="1" i="0" dirty="0">
                <a:solidFill>
                  <a:srgbClr val="000000"/>
                </a:solidFill>
                <a:effectLst/>
                <a:latin typeface="Arial" panose="020B0604020202020204" pitchFamily="34" charset="0"/>
              </a:rPr>
              <a:t>Local Mode</a:t>
            </a:r>
            <a:r>
              <a:rPr lang="en-US" sz="9600" b="0" i="0" dirty="0">
                <a:solidFill>
                  <a:srgbClr val="000000"/>
                </a:solidFill>
                <a:effectLst/>
                <a:latin typeface="Arial" panose="020B0604020202020204" pitchFamily="34" charset="0"/>
              </a:rPr>
              <a:t> and </a:t>
            </a:r>
            <a:r>
              <a:rPr lang="en-US" sz="9600" b="1" i="0" dirty="0">
                <a:solidFill>
                  <a:srgbClr val="000000"/>
                </a:solidFill>
                <a:effectLst/>
                <a:latin typeface="Arial" panose="020B0604020202020204" pitchFamily="34" charset="0"/>
              </a:rPr>
              <a:t>HDFS mode</a:t>
            </a:r>
            <a:r>
              <a:rPr lang="en-US" sz="9600" b="0" i="0" dirty="0">
                <a:solidFill>
                  <a:srgbClr val="000000"/>
                </a:solidFill>
                <a:effectLst/>
                <a:latin typeface="Arial" panose="020B0604020202020204" pitchFamily="34" charset="0"/>
              </a:rPr>
              <a:t>.</a:t>
            </a:r>
          </a:p>
          <a:p>
            <a:pPr algn="just"/>
            <a:endParaRPr lang="en-US" sz="9600" b="0" i="0" dirty="0">
              <a:solidFill>
                <a:srgbClr val="000000"/>
              </a:solidFill>
              <a:effectLst/>
              <a:latin typeface="Arial" panose="020B0604020202020204" pitchFamily="34" charset="0"/>
            </a:endParaRPr>
          </a:p>
          <a:p>
            <a:pPr algn="l"/>
            <a:r>
              <a:rPr lang="en-US" sz="9600" b="0" i="0" dirty="0">
                <a:effectLst/>
                <a:latin typeface="Arial" panose="020B0604020202020204" pitchFamily="34" charset="0"/>
              </a:rPr>
              <a:t>Local Mode</a:t>
            </a:r>
          </a:p>
          <a:p>
            <a:pPr algn="just"/>
            <a:r>
              <a:rPr lang="en-US" sz="9600" b="0" i="0" dirty="0">
                <a:solidFill>
                  <a:srgbClr val="000000"/>
                </a:solidFill>
                <a:effectLst/>
                <a:latin typeface="Arial" panose="020B0604020202020204" pitchFamily="34" charset="0"/>
              </a:rPr>
              <a:t>In this mode, all the files are installed and run from your local host and local file system. There is no need of Hadoop or HDFS. This mode is generally used for testing purpose.</a:t>
            </a:r>
          </a:p>
          <a:p>
            <a:pPr algn="just"/>
            <a:endParaRPr lang="en-US" sz="9600" b="0" i="0" dirty="0">
              <a:solidFill>
                <a:srgbClr val="000000"/>
              </a:solidFill>
              <a:effectLst/>
              <a:latin typeface="Arial" panose="020B0604020202020204" pitchFamily="34" charset="0"/>
            </a:endParaRPr>
          </a:p>
          <a:p>
            <a:pPr algn="l"/>
            <a:r>
              <a:rPr lang="en-US" sz="9600" b="0" i="0" dirty="0">
                <a:effectLst/>
                <a:latin typeface="Arial" panose="020B0604020202020204" pitchFamily="34" charset="0"/>
              </a:rPr>
              <a:t>MapReduce Mode</a:t>
            </a:r>
          </a:p>
          <a:p>
            <a:pPr algn="l"/>
            <a:endParaRPr lang="en-US" sz="9600" b="0" i="0" dirty="0">
              <a:effectLst/>
              <a:latin typeface="Arial" panose="020B0604020202020204" pitchFamily="34" charset="0"/>
            </a:endParaRPr>
          </a:p>
          <a:p>
            <a:pPr algn="just"/>
            <a:r>
              <a:rPr lang="en-US" sz="9600" b="0" i="0" dirty="0">
                <a:solidFill>
                  <a:srgbClr val="000000"/>
                </a:solidFill>
                <a:effectLst/>
                <a:latin typeface="Arial" panose="020B0604020202020204" pitchFamily="34" charset="0"/>
              </a:rPr>
              <a:t>MapReduce mode is where we load or process the data that exists in the Hadoop File System (HDFS) using Apache Pig. In this mode, whenever we execute the Pig Latin statements to process the data, a MapReduce job is invoked in the back-end to perform a particular operation on the data that exists in the HDFS.</a:t>
            </a:r>
          </a:p>
          <a:p>
            <a:endParaRPr lang="en-IN" dirty="0"/>
          </a:p>
        </p:txBody>
      </p:sp>
    </p:spTree>
    <p:extLst>
      <p:ext uri="{BB962C8B-B14F-4D97-AF65-F5344CB8AC3E}">
        <p14:creationId xmlns:p14="http://schemas.microsoft.com/office/powerpoint/2010/main" val="106077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CF904-99B8-FEA2-10F6-E08E1DACCA8C}"/>
              </a:ext>
            </a:extLst>
          </p:cNvPr>
          <p:cNvPicPr>
            <a:picLocks noChangeAspect="1"/>
          </p:cNvPicPr>
          <p:nvPr/>
        </p:nvPicPr>
        <p:blipFill>
          <a:blip r:embed="rId2"/>
          <a:stretch>
            <a:fillRect/>
          </a:stretch>
        </p:blipFill>
        <p:spPr>
          <a:xfrm>
            <a:off x="3243922" y="1507167"/>
            <a:ext cx="5791242" cy="5000662"/>
          </a:xfrm>
          <a:prstGeom prst="rect">
            <a:avLst/>
          </a:prstGeom>
        </p:spPr>
      </p:pic>
      <p:sp>
        <p:nvSpPr>
          <p:cNvPr id="2" name="TextBox 1">
            <a:extLst>
              <a:ext uri="{FF2B5EF4-FFF2-40B4-BE49-F238E27FC236}">
                <a16:creationId xmlns:a16="http://schemas.microsoft.com/office/drawing/2014/main" id="{0F0BD8AF-FCD5-AEEF-943E-4AF038ED0BBC}"/>
              </a:ext>
            </a:extLst>
          </p:cNvPr>
          <p:cNvSpPr txBox="1"/>
          <p:nvPr/>
        </p:nvSpPr>
        <p:spPr>
          <a:xfrm>
            <a:off x="3085322" y="416767"/>
            <a:ext cx="6512768" cy="523220"/>
          </a:xfrm>
          <a:prstGeom prst="rect">
            <a:avLst/>
          </a:prstGeom>
          <a:noFill/>
        </p:spPr>
        <p:txBody>
          <a:bodyPr wrap="square" rtlCol="0">
            <a:spAutoFit/>
          </a:bodyPr>
          <a:lstStyle/>
          <a:p>
            <a:pPr algn="ctr"/>
            <a:r>
              <a:rPr lang="en-IN" sz="2800" b="1" dirty="0"/>
              <a:t>Architecture of Hadoop</a:t>
            </a:r>
          </a:p>
        </p:txBody>
      </p:sp>
    </p:spTree>
    <p:extLst>
      <p:ext uri="{BB962C8B-B14F-4D97-AF65-F5344CB8AC3E}">
        <p14:creationId xmlns:p14="http://schemas.microsoft.com/office/powerpoint/2010/main" val="293403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09837A-13F5-4883-B633-0FE957CC297B}"/>
              </a:ext>
            </a:extLst>
          </p:cNvPr>
          <p:cNvSpPr txBox="1"/>
          <p:nvPr/>
        </p:nvSpPr>
        <p:spPr>
          <a:xfrm>
            <a:off x="1670179" y="0"/>
            <a:ext cx="8851641" cy="461665"/>
          </a:xfrm>
          <a:prstGeom prst="rect">
            <a:avLst/>
          </a:prstGeom>
          <a:noFill/>
        </p:spPr>
        <p:txBody>
          <a:bodyPr wrap="square" rtlCol="0">
            <a:spAutoFit/>
          </a:bodyPr>
          <a:lstStyle/>
          <a:p>
            <a:pPr algn="ctr"/>
            <a:r>
              <a:rPr lang="en-US" sz="2400" dirty="0"/>
              <a:t>Difference between MapReduce and Pig</a:t>
            </a:r>
            <a:endParaRPr lang="en-IN" sz="2400" dirty="0"/>
          </a:p>
        </p:txBody>
      </p:sp>
      <p:graphicFrame>
        <p:nvGraphicFramePr>
          <p:cNvPr id="4" name="Table 3">
            <a:extLst>
              <a:ext uri="{FF2B5EF4-FFF2-40B4-BE49-F238E27FC236}">
                <a16:creationId xmlns:a16="http://schemas.microsoft.com/office/drawing/2014/main" id="{9536DF15-E70A-448F-A3A9-26478C27A045}"/>
              </a:ext>
            </a:extLst>
          </p:cNvPr>
          <p:cNvGraphicFramePr>
            <a:graphicFrameLocks noGrp="1"/>
          </p:cNvGraphicFramePr>
          <p:nvPr>
            <p:extLst>
              <p:ext uri="{D42A27DB-BD31-4B8C-83A1-F6EECF244321}">
                <p14:modId xmlns:p14="http://schemas.microsoft.com/office/powerpoint/2010/main" val="631381421"/>
              </p:ext>
            </p:extLst>
          </p:nvPr>
        </p:nvGraphicFramePr>
        <p:xfrm>
          <a:off x="858416" y="1387150"/>
          <a:ext cx="10630677" cy="4347474"/>
        </p:xfrm>
        <a:graphic>
          <a:graphicData uri="http://schemas.openxmlformats.org/drawingml/2006/table">
            <a:tbl>
              <a:tblPr>
                <a:tableStyleId>{35758FB7-9AC5-4552-8A53-C91805E547FA}</a:tableStyleId>
              </a:tblPr>
              <a:tblGrid>
                <a:gridCol w="900826">
                  <a:extLst>
                    <a:ext uri="{9D8B030D-6E8A-4147-A177-3AD203B41FA5}">
                      <a16:colId xmlns:a16="http://schemas.microsoft.com/office/drawing/2014/main" val="1186030462"/>
                    </a:ext>
                  </a:extLst>
                </a:gridCol>
                <a:gridCol w="5426959">
                  <a:extLst>
                    <a:ext uri="{9D8B030D-6E8A-4147-A177-3AD203B41FA5}">
                      <a16:colId xmlns:a16="http://schemas.microsoft.com/office/drawing/2014/main" val="2798109824"/>
                    </a:ext>
                  </a:extLst>
                </a:gridCol>
                <a:gridCol w="4302892">
                  <a:extLst>
                    <a:ext uri="{9D8B030D-6E8A-4147-A177-3AD203B41FA5}">
                      <a16:colId xmlns:a16="http://schemas.microsoft.com/office/drawing/2014/main" val="1534136007"/>
                    </a:ext>
                  </a:extLst>
                </a:gridCol>
              </a:tblGrid>
              <a:tr h="425393">
                <a:tc>
                  <a:txBody>
                    <a:bodyPr/>
                    <a:lstStyle/>
                    <a:p>
                      <a:pPr algn="l" fontAlgn="base"/>
                      <a:r>
                        <a:rPr lang="en-IN" sz="1800" b="0" dirty="0" err="1">
                          <a:effectLst/>
                        </a:rPr>
                        <a:t>S.No</a:t>
                      </a:r>
                      <a:endParaRPr lang="en-IN" sz="1800" b="0" dirty="0">
                        <a:effectLst/>
                      </a:endParaRPr>
                    </a:p>
                  </a:txBody>
                  <a:tcPr marL="47625" marR="47625" marT="47625" marB="47625" anchor="ctr"/>
                </a:tc>
                <a:tc>
                  <a:txBody>
                    <a:bodyPr/>
                    <a:lstStyle/>
                    <a:p>
                      <a:pPr algn="ctr" fontAlgn="base"/>
                      <a:r>
                        <a:rPr lang="en-IN" sz="1800" b="0" dirty="0">
                          <a:effectLst/>
                        </a:rPr>
                        <a:t>MapReduce</a:t>
                      </a:r>
                    </a:p>
                  </a:txBody>
                  <a:tcPr marL="47625" marR="47625" marT="47625" marB="47625" anchor="ctr"/>
                </a:tc>
                <a:tc>
                  <a:txBody>
                    <a:bodyPr/>
                    <a:lstStyle/>
                    <a:p>
                      <a:pPr algn="ctr" fontAlgn="base"/>
                      <a:r>
                        <a:rPr lang="en-IN" sz="1800" b="0">
                          <a:effectLst/>
                        </a:rPr>
                        <a:t>Pig</a:t>
                      </a:r>
                    </a:p>
                  </a:txBody>
                  <a:tcPr marL="47625" marR="47625" marT="47625" marB="47625" anchor="ctr"/>
                </a:tc>
                <a:extLst>
                  <a:ext uri="{0D108BD9-81ED-4DB2-BD59-A6C34878D82A}">
                    <a16:rowId xmlns:a16="http://schemas.microsoft.com/office/drawing/2014/main" val="856341703"/>
                  </a:ext>
                </a:extLst>
              </a:tr>
              <a:tr h="446401">
                <a:tc>
                  <a:txBody>
                    <a:bodyPr/>
                    <a:lstStyle/>
                    <a:p>
                      <a:pPr algn="l" fontAlgn="base"/>
                      <a:r>
                        <a:rPr lang="en-IN" sz="1800" b="0">
                          <a:effectLst/>
                        </a:rPr>
                        <a:t>1.</a:t>
                      </a:r>
                    </a:p>
                  </a:txBody>
                  <a:tcPr marL="47625" marR="47625" marT="66675" marB="66675" anchor="ctr"/>
                </a:tc>
                <a:tc>
                  <a:txBody>
                    <a:bodyPr/>
                    <a:lstStyle/>
                    <a:p>
                      <a:pPr algn="l" fontAlgn="base"/>
                      <a:r>
                        <a:rPr lang="en-US" sz="1800" b="0" dirty="0">
                          <a:effectLst/>
                        </a:rPr>
                        <a:t>It is a Data Processing Language.</a:t>
                      </a:r>
                    </a:p>
                  </a:txBody>
                  <a:tcPr marL="47625" marR="47625" marT="66675" marB="66675" anchor="ctr"/>
                </a:tc>
                <a:tc>
                  <a:txBody>
                    <a:bodyPr/>
                    <a:lstStyle/>
                    <a:p>
                      <a:pPr algn="l" fontAlgn="base"/>
                      <a:r>
                        <a:rPr lang="en-US" sz="1800" b="0">
                          <a:effectLst/>
                        </a:rPr>
                        <a:t>It is a Data Flow Language.</a:t>
                      </a:r>
                    </a:p>
                  </a:txBody>
                  <a:tcPr marL="47625" marR="47625" marT="66675" marB="66675" anchor="ctr"/>
                </a:tc>
                <a:extLst>
                  <a:ext uri="{0D108BD9-81ED-4DB2-BD59-A6C34878D82A}">
                    <a16:rowId xmlns:a16="http://schemas.microsoft.com/office/drawing/2014/main" val="4206845832"/>
                  </a:ext>
                </a:extLst>
              </a:tr>
              <a:tr h="650659">
                <a:tc>
                  <a:txBody>
                    <a:bodyPr/>
                    <a:lstStyle/>
                    <a:p>
                      <a:pPr algn="l" fontAlgn="base"/>
                      <a:r>
                        <a:rPr lang="en-IN" sz="1800" b="0">
                          <a:effectLst/>
                        </a:rPr>
                        <a:t>2.</a:t>
                      </a:r>
                    </a:p>
                  </a:txBody>
                  <a:tcPr marL="47625" marR="47625" marT="66675" marB="66675" anchor="ctr"/>
                </a:tc>
                <a:tc>
                  <a:txBody>
                    <a:bodyPr/>
                    <a:lstStyle/>
                    <a:p>
                      <a:pPr algn="l" fontAlgn="base"/>
                      <a:r>
                        <a:rPr lang="en-US" sz="1800" b="0" dirty="0">
                          <a:effectLst/>
                        </a:rPr>
                        <a:t>It converts the </a:t>
                      </a:r>
                      <a:r>
                        <a:rPr lang="en-US" sz="1800" b="0" dirty="0">
                          <a:solidFill>
                            <a:srgbClr val="7030A0"/>
                          </a:solidFill>
                          <a:effectLst/>
                        </a:rPr>
                        <a:t>job</a:t>
                      </a:r>
                      <a:r>
                        <a:rPr lang="en-US" sz="1800" b="0" dirty="0">
                          <a:effectLst/>
                        </a:rPr>
                        <a:t> into map-reduce functions.</a:t>
                      </a:r>
                    </a:p>
                  </a:txBody>
                  <a:tcPr marL="47625" marR="47625" marT="66675" marB="66675" anchor="ctr"/>
                </a:tc>
                <a:tc>
                  <a:txBody>
                    <a:bodyPr/>
                    <a:lstStyle/>
                    <a:p>
                      <a:pPr algn="l" fontAlgn="base"/>
                      <a:r>
                        <a:rPr lang="en-US" sz="1800" b="0" dirty="0">
                          <a:effectLst/>
                        </a:rPr>
                        <a:t>It </a:t>
                      </a:r>
                      <a:r>
                        <a:rPr lang="en-US" sz="1800" b="0" dirty="0">
                          <a:solidFill>
                            <a:srgbClr val="7030A0"/>
                          </a:solidFill>
                          <a:effectLst/>
                        </a:rPr>
                        <a:t>converts the query into map-reduce functions</a:t>
                      </a:r>
                      <a:r>
                        <a:rPr lang="en-US" sz="1800" b="0" dirty="0">
                          <a:effectLst/>
                        </a:rPr>
                        <a:t>.</a:t>
                      </a:r>
                    </a:p>
                  </a:txBody>
                  <a:tcPr marL="47625" marR="47625" marT="66675" marB="66675" anchor="ctr"/>
                </a:tc>
                <a:extLst>
                  <a:ext uri="{0D108BD9-81ED-4DB2-BD59-A6C34878D82A}">
                    <a16:rowId xmlns:a16="http://schemas.microsoft.com/office/drawing/2014/main" val="3966228630"/>
                  </a:ext>
                </a:extLst>
              </a:tr>
              <a:tr h="446401">
                <a:tc>
                  <a:txBody>
                    <a:bodyPr/>
                    <a:lstStyle/>
                    <a:p>
                      <a:pPr algn="l" fontAlgn="base"/>
                      <a:r>
                        <a:rPr lang="en-IN" sz="1800" b="0">
                          <a:effectLst/>
                        </a:rPr>
                        <a:t>3.</a:t>
                      </a:r>
                    </a:p>
                  </a:txBody>
                  <a:tcPr marL="47625" marR="47625" marT="66675" marB="66675" anchor="ctr"/>
                </a:tc>
                <a:tc>
                  <a:txBody>
                    <a:bodyPr/>
                    <a:lstStyle/>
                    <a:p>
                      <a:pPr algn="l" fontAlgn="base"/>
                      <a:r>
                        <a:rPr lang="en-US" sz="1800" b="0" dirty="0">
                          <a:effectLst/>
                        </a:rPr>
                        <a:t>It is a </a:t>
                      </a:r>
                      <a:r>
                        <a:rPr lang="en-US" sz="1800" b="0" dirty="0">
                          <a:solidFill>
                            <a:srgbClr val="FF0000"/>
                          </a:solidFill>
                          <a:effectLst/>
                        </a:rPr>
                        <a:t>Low-level Language</a:t>
                      </a:r>
                      <a:r>
                        <a:rPr lang="en-US" sz="1800" b="0" dirty="0">
                          <a:effectLst/>
                        </a:rPr>
                        <a:t>.</a:t>
                      </a:r>
                    </a:p>
                  </a:txBody>
                  <a:tcPr marL="47625" marR="47625" marT="66675" marB="66675" anchor="ctr"/>
                </a:tc>
                <a:tc>
                  <a:txBody>
                    <a:bodyPr/>
                    <a:lstStyle/>
                    <a:p>
                      <a:pPr algn="l" fontAlgn="base"/>
                      <a:r>
                        <a:rPr lang="en-US" sz="1800" b="0" dirty="0">
                          <a:effectLst/>
                        </a:rPr>
                        <a:t>It is a </a:t>
                      </a:r>
                      <a:r>
                        <a:rPr lang="en-US" sz="1800" b="0" dirty="0">
                          <a:solidFill>
                            <a:srgbClr val="FF0000"/>
                          </a:solidFill>
                          <a:effectLst/>
                        </a:rPr>
                        <a:t>High-level Language</a:t>
                      </a:r>
                    </a:p>
                  </a:txBody>
                  <a:tcPr marL="47625" marR="47625" marT="66675" marB="66675" anchor="ctr"/>
                </a:tc>
                <a:extLst>
                  <a:ext uri="{0D108BD9-81ED-4DB2-BD59-A6C34878D82A}">
                    <a16:rowId xmlns:a16="http://schemas.microsoft.com/office/drawing/2014/main" val="1311531448"/>
                  </a:ext>
                </a:extLst>
              </a:tr>
              <a:tr h="650659">
                <a:tc>
                  <a:txBody>
                    <a:bodyPr/>
                    <a:lstStyle/>
                    <a:p>
                      <a:pPr algn="l" fontAlgn="base"/>
                      <a:r>
                        <a:rPr lang="en-IN" sz="1800" b="0">
                          <a:effectLst/>
                        </a:rPr>
                        <a:t>4.</a:t>
                      </a:r>
                    </a:p>
                  </a:txBody>
                  <a:tcPr marL="47625" marR="47625" marT="66675" marB="66675" anchor="ctr"/>
                </a:tc>
                <a:tc>
                  <a:txBody>
                    <a:bodyPr/>
                    <a:lstStyle/>
                    <a:p>
                      <a:pPr algn="l" fontAlgn="base"/>
                      <a:r>
                        <a:rPr lang="en-US" sz="1800" b="0" dirty="0">
                          <a:effectLst/>
                        </a:rPr>
                        <a:t>It is </a:t>
                      </a:r>
                      <a:r>
                        <a:rPr lang="en-US" sz="1800" b="0" dirty="0">
                          <a:solidFill>
                            <a:srgbClr val="00B050"/>
                          </a:solidFill>
                          <a:effectLst/>
                        </a:rPr>
                        <a:t>difficult for the user to perform join operations</a:t>
                      </a:r>
                      <a:r>
                        <a:rPr lang="en-US" sz="1800" b="0" dirty="0">
                          <a:effectLst/>
                        </a:rPr>
                        <a:t>.</a:t>
                      </a:r>
                    </a:p>
                  </a:txBody>
                  <a:tcPr marL="47625" marR="47625" marT="66675" marB="66675" anchor="ctr"/>
                </a:tc>
                <a:tc>
                  <a:txBody>
                    <a:bodyPr/>
                    <a:lstStyle/>
                    <a:p>
                      <a:pPr algn="l" fontAlgn="base"/>
                      <a:r>
                        <a:rPr lang="en-US" sz="1800" b="0" dirty="0">
                          <a:effectLst/>
                        </a:rPr>
                        <a:t>Makes it </a:t>
                      </a:r>
                      <a:r>
                        <a:rPr lang="en-US" sz="1800" b="0" dirty="0">
                          <a:solidFill>
                            <a:srgbClr val="00B050"/>
                          </a:solidFill>
                          <a:effectLst/>
                        </a:rPr>
                        <a:t>easy for the user to perform Join operations.</a:t>
                      </a:r>
                    </a:p>
                  </a:txBody>
                  <a:tcPr marL="47625" marR="47625" marT="66675" marB="66675" anchor="ctr"/>
                </a:tc>
                <a:extLst>
                  <a:ext uri="{0D108BD9-81ED-4DB2-BD59-A6C34878D82A}">
                    <a16:rowId xmlns:a16="http://schemas.microsoft.com/office/drawing/2014/main" val="4047188437"/>
                  </a:ext>
                </a:extLst>
              </a:tr>
              <a:tr h="708989">
                <a:tc>
                  <a:txBody>
                    <a:bodyPr/>
                    <a:lstStyle/>
                    <a:p>
                      <a:pPr algn="l" fontAlgn="base"/>
                      <a:r>
                        <a:rPr lang="en-IN" sz="1800" b="0">
                          <a:effectLst/>
                        </a:rPr>
                        <a:t>5.</a:t>
                      </a:r>
                    </a:p>
                  </a:txBody>
                  <a:tcPr marL="47625" marR="47625" marT="66675" marB="66675" anchor="ctr"/>
                </a:tc>
                <a:tc>
                  <a:txBody>
                    <a:bodyPr/>
                    <a:lstStyle/>
                    <a:p>
                      <a:pPr algn="l" fontAlgn="base"/>
                      <a:r>
                        <a:rPr lang="en-US" sz="1800" b="0" dirty="0">
                          <a:effectLst/>
                        </a:rPr>
                        <a:t>The user has to write </a:t>
                      </a:r>
                      <a:r>
                        <a:rPr lang="en-US" sz="1800" b="0" dirty="0">
                          <a:solidFill>
                            <a:srgbClr val="C00000"/>
                          </a:solidFill>
                          <a:effectLst/>
                        </a:rPr>
                        <a:t>10 times more lines of code to perform a similar task</a:t>
                      </a:r>
                      <a:r>
                        <a:rPr lang="en-US" sz="1800" b="0" dirty="0">
                          <a:effectLst/>
                        </a:rPr>
                        <a:t> than Pig.</a:t>
                      </a:r>
                    </a:p>
                  </a:txBody>
                  <a:tcPr marL="47625" marR="47625" marT="66675" marB="66675" anchor="ctr"/>
                </a:tc>
                <a:tc>
                  <a:txBody>
                    <a:bodyPr/>
                    <a:lstStyle/>
                    <a:p>
                      <a:pPr algn="l" fontAlgn="base"/>
                      <a:r>
                        <a:rPr lang="en-US" sz="1800" b="0" dirty="0">
                          <a:effectLst/>
                        </a:rPr>
                        <a:t>The user has to </a:t>
                      </a:r>
                      <a:r>
                        <a:rPr lang="en-US" sz="1800" b="0" dirty="0">
                          <a:solidFill>
                            <a:srgbClr val="C00000"/>
                          </a:solidFill>
                          <a:effectLst/>
                        </a:rPr>
                        <a:t>write fewer lines of code because it supports the multi-query approach</a:t>
                      </a:r>
                      <a:r>
                        <a:rPr lang="en-US" sz="1800" b="0" dirty="0">
                          <a:effectLst/>
                        </a:rPr>
                        <a:t>.</a:t>
                      </a:r>
                    </a:p>
                  </a:txBody>
                  <a:tcPr marL="47625" marR="47625" marT="66675" marB="66675" anchor="ctr"/>
                </a:tc>
                <a:extLst>
                  <a:ext uri="{0D108BD9-81ED-4DB2-BD59-A6C34878D82A}">
                    <a16:rowId xmlns:a16="http://schemas.microsoft.com/office/drawing/2014/main" val="2317723010"/>
                  </a:ext>
                </a:extLst>
              </a:tr>
              <a:tr h="708989">
                <a:tc>
                  <a:txBody>
                    <a:bodyPr/>
                    <a:lstStyle/>
                    <a:p>
                      <a:pPr algn="l" fontAlgn="base"/>
                      <a:r>
                        <a:rPr lang="en-IN" sz="1800" b="0">
                          <a:effectLst/>
                        </a:rPr>
                        <a:t>6.</a:t>
                      </a:r>
                    </a:p>
                  </a:txBody>
                  <a:tcPr marL="47625" marR="47625" marT="66675" marB="66675" anchor="ctr"/>
                </a:tc>
                <a:tc>
                  <a:txBody>
                    <a:bodyPr/>
                    <a:lstStyle/>
                    <a:p>
                      <a:pPr algn="l" fontAlgn="base"/>
                      <a:r>
                        <a:rPr lang="en-US" sz="1800" b="0" dirty="0">
                          <a:effectLst/>
                        </a:rPr>
                        <a:t>It has </a:t>
                      </a:r>
                      <a:r>
                        <a:rPr lang="en-US" sz="1800" b="0" dirty="0">
                          <a:solidFill>
                            <a:schemeClr val="accent2">
                              <a:lumMod val="75000"/>
                            </a:schemeClr>
                          </a:solidFill>
                          <a:effectLst/>
                        </a:rPr>
                        <a:t>several jobs therefore execution time is more</a:t>
                      </a:r>
                      <a:r>
                        <a:rPr lang="en-US" sz="1800" b="0" dirty="0">
                          <a:effectLst/>
                        </a:rPr>
                        <a:t>.</a:t>
                      </a:r>
                    </a:p>
                  </a:txBody>
                  <a:tcPr marL="47625" marR="47625" marT="66675" marB="66675" anchor="ctr"/>
                </a:tc>
                <a:tc>
                  <a:txBody>
                    <a:bodyPr/>
                    <a:lstStyle/>
                    <a:p>
                      <a:pPr algn="l" fontAlgn="base"/>
                      <a:r>
                        <a:rPr lang="en-US" sz="1800" b="0" dirty="0">
                          <a:effectLst/>
                        </a:rPr>
                        <a:t>It is </a:t>
                      </a:r>
                      <a:r>
                        <a:rPr lang="en-US" sz="1800" b="0" dirty="0">
                          <a:solidFill>
                            <a:schemeClr val="accent2">
                              <a:lumMod val="75000"/>
                            </a:schemeClr>
                          </a:solidFill>
                          <a:effectLst/>
                        </a:rPr>
                        <a:t>less compilation time </a:t>
                      </a:r>
                      <a:r>
                        <a:rPr lang="en-US" sz="1800" b="0" dirty="0">
                          <a:effectLst/>
                        </a:rPr>
                        <a:t>as the Pig operator converts it into MapReduce jobs.</a:t>
                      </a:r>
                    </a:p>
                  </a:txBody>
                  <a:tcPr marL="47625" marR="47625" marT="66675" marB="66675" anchor="ctr"/>
                </a:tc>
                <a:extLst>
                  <a:ext uri="{0D108BD9-81ED-4DB2-BD59-A6C34878D82A}">
                    <a16:rowId xmlns:a16="http://schemas.microsoft.com/office/drawing/2014/main" val="1532903484"/>
                  </a:ext>
                </a:extLst>
              </a:tr>
            </a:tbl>
          </a:graphicData>
        </a:graphic>
      </p:graphicFrame>
    </p:spTree>
    <p:extLst>
      <p:ext uri="{BB962C8B-B14F-4D97-AF65-F5344CB8AC3E}">
        <p14:creationId xmlns:p14="http://schemas.microsoft.com/office/powerpoint/2010/main" val="357674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2F03A-AD77-D4ED-9D90-C500395A7294}"/>
              </a:ext>
            </a:extLst>
          </p:cNvPr>
          <p:cNvPicPr>
            <a:picLocks noChangeAspect="1"/>
          </p:cNvPicPr>
          <p:nvPr/>
        </p:nvPicPr>
        <p:blipFill>
          <a:blip r:embed="rId2"/>
          <a:stretch>
            <a:fillRect/>
          </a:stretch>
        </p:blipFill>
        <p:spPr>
          <a:xfrm>
            <a:off x="947700" y="1228709"/>
            <a:ext cx="10296600" cy="4400582"/>
          </a:xfrm>
          <a:prstGeom prst="rect">
            <a:avLst/>
          </a:prstGeom>
        </p:spPr>
      </p:pic>
    </p:spTree>
    <p:extLst>
      <p:ext uri="{BB962C8B-B14F-4D97-AF65-F5344CB8AC3E}">
        <p14:creationId xmlns:p14="http://schemas.microsoft.com/office/powerpoint/2010/main" val="5587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434</Words>
  <Application>Microsoft Office PowerPoint</Application>
  <PresentationFormat>Widescreen</PresentationFormat>
  <Paragraphs>50</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Vinutha Vikas</dc:creator>
  <cp:lastModifiedBy>20P71A6704 - AKASH GUPTA</cp:lastModifiedBy>
  <cp:revision>30</cp:revision>
  <dcterms:created xsi:type="dcterms:W3CDTF">2023-02-22T18:08:50Z</dcterms:created>
  <dcterms:modified xsi:type="dcterms:W3CDTF">2023-07-14T05:41:15Z</dcterms:modified>
</cp:coreProperties>
</file>